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9"/>
  </p:notesMasterIdLst>
  <p:handoutMasterIdLst>
    <p:handoutMasterId r:id="rId30"/>
  </p:handoutMasterIdLst>
  <p:sldIdLst>
    <p:sldId id="256" r:id="rId2"/>
    <p:sldId id="257" r:id="rId3"/>
    <p:sldId id="276" r:id="rId4"/>
    <p:sldId id="284" r:id="rId5"/>
    <p:sldId id="285" r:id="rId6"/>
    <p:sldId id="260" r:id="rId7"/>
    <p:sldId id="259" r:id="rId8"/>
    <p:sldId id="261" r:id="rId9"/>
    <p:sldId id="262" r:id="rId10"/>
    <p:sldId id="263" r:id="rId11"/>
    <p:sldId id="264" r:id="rId12"/>
    <p:sldId id="267" r:id="rId13"/>
    <p:sldId id="277" r:id="rId14"/>
    <p:sldId id="278" r:id="rId15"/>
    <p:sldId id="266" r:id="rId16"/>
    <p:sldId id="283" r:id="rId17"/>
    <p:sldId id="279" r:id="rId18"/>
    <p:sldId id="268" r:id="rId19"/>
    <p:sldId id="269" r:id="rId20"/>
    <p:sldId id="271" r:id="rId21"/>
    <p:sldId id="270" r:id="rId22"/>
    <p:sldId id="272" r:id="rId23"/>
    <p:sldId id="273" r:id="rId24"/>
    <p:sldId id="274" r:id="rId25"/>
    <p:sldId id="275" r:id="rId26"/>
    <p:sldId id="280" r:id="rId27"/>
    <p:sldId id="281" r:id="rId28"/>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163" autoAdjust="0"/>
  </p:normalViewPr>
  <p:slideViewPr>
    <p:cSldViewPr snapToGrid="0">
      <p:cViewPr varScale="1">
        <p:scale>
          <a:sx n="79" d="100"/>
          <a:sy n="79"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925" y="0"/>
            <a:ext cx="3038475" cy="466725"/>
          </a:xfrm>
          <a:prstGeom prst="rect">
            <a:avLst/>
          </a:prstGeom>
        </p:spPr>
        <p:txBody>
          <a:bodyPr vert="horz" lIns="91440" tIns="45720" rIns="91440" bIns="45720" rtlCol="0"/>
          <a:lstStyle>
            <a:lvl1pPr algn="r">
              <a:defRPr sz="1200"/>
            </a:lvl1pPr>
          </a:lstStyle>
          <a:p>
            <a:fld id="{627F3D59-598C-4F1D-85BD-34870D4768AA}" type="datetimeFigureOut">
              <a:rPr lang="en-US" smtClean="0"/>
              <a:t>12/2/2024</a:t>
            </a:fld>
            <a:endParaRPr lang="en-US"/>
          </a:p>
        </p:txBody>
      </p:sp>
      <p:sp>
        <p:nvSpPr>
          <p:cNvPr id="4" name="Footer Placeholder 3"/>
          <p:cNvSpPr>
            <a:spLocks noGrp="1"/>
          </p:cNvSpPr>
          <p:nvPr>
            <p:ph type="ftr" sz="quarter" idx="2"/>
          </p:nvPr>
        </p:nvSpPr>
        <p:spPr>
          <a:xfrm>
            <a:off x="0" y="8831263"/>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925" y="8831263"/>
            <a:ext cx="3038475" cy="466725"/>
          </a:xfrm>
          <a:prstGeom prst="rect">
            <a:avLst/>
          </a:prstGeom>
        </p:spPr>
        <p:txBody>
          <a:bodyPr vert="horz" lIns="91440" tIns="45720" rIns="91440" bIns="45720" rtlCol="0" anchor="b"/>
          <a:lstStyle>
            <a:lvl1pPr algn="r">
              <a:defRPr sz="1200"/>
            </a:lvl1pPr>
          </a:lstStyle>
          <a:p>
            <a:fld id="{03524E21-91AD-4F8E-8000-25147B6B3CCC}" type="slidenum">
              <a:rPr lang="en-US" smtClean="0"/>
              <a:t>‹#›</a:t>
            </a:fld>
            <a:endParaRPr lang="en-US"/>
          </a:p>
        </p:txBody>
      </p:sp>
    </p:spTree>
    <p:extLst>
      <p:ext uri="{BB962C8B-B14F-4D97-AF65-F5344CB8AC3E}">
        <p14:creationId xmlns:p14="http://schemas.microsoft.com/office/powerpoint/2010/main" val="173828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560326FB-DDCE-4FC9-A998-5190B1FBDBAA}" type="datetimeFigureOut">
              <a:rPr lang="en-US" smtClean="0"/>
              <a:t>12/2/2024</a:t>
            </a:fld>
            <a:endParaRPr lang="en-US"/>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D24BC6BD-430E-4EEF-9DCA-EF855C31C254}" type="slidenum">
              <a:rPr lang="en-US" smtClean="0"/>
              <a:t>‹#›</a:t>
            </a:fld>
            <a:endParaRPr lang="en-US"/>
          </a:p>
        </p:txBody>
      </p:sp>
    </p:spTree>
    <p:extLst>
      <p:ext uri="{BB962C8B-B14F-4D97-AF65-F5344CB8AC3E}">
        <p14:creationId xmlns:p14="http://schemas.microsoft.com/office/powerpoint/2010/main" val="346192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BC6BD-430E-4EEF-9DCA-EF855C31C254}" type="slidenum">
              <a:rPr lang="en-US" smtClean="0"/>
              <a:t>1</a:t>
            </a:fld>
            <a:endParaRPr lang="en-US"/>
          </a:p>
        </p:txBody>
      </p:sp>
    </p:spTree>
    <p:extLst>
      <p:ext uri="{BB962C8B-B14F-4D97-AF65-F5344CB8AC3E}">
        <p14:creationId xmlns:p14="http://schemas.microsoft.com/office/powerpoint/2010/main" val="144359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10</a:t>
            </a:fld>
            <a:endParaRPr lang="en-US"/>
          </a:p>
        </p:txBody>
      </p:sp>
    </p:spTree>
    <p:extLst>
      <p:ext uri="{BB962C8B-B14F-4D97-AF65-F5344CB8AC3E}">
        <p14:creationId xmlns:p14="http://schemas.microsoft.com/office/powerpoint/2010/main" val="38140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a:t>
            </a:r>
            <a:r>
              <a:rPr lang="en-US" baseline="0" dirty="0"/>
              <a:t> &gt; Payroll Item &gt; Payroll Item. Select City Tax Item from dropdown. </a:t>
            </a:r>
          </a:p>
          <a:p>
            <a:endParaRPr lang="en-US" baseline="0" dirty="0"/>
          </a:p>
          <a:p>
            <a:r>
              <a:rPr lang="en-US" baseline="0" dirty="0"/>
              <a:t>Verify Employment or Residence is entered, can use Advanced Query to search for this.</a:t>
            </a:r>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11</a:t>
            </a:fld>
            <a:endParaRPr lang="en-US"/>
          </a:p>
        </p:txBody>
      </p:sp>
    </p:spTree>
    <p:extLst>
      <p:ext uri="{BB962C8B-B14F-4D97-AF65-F5344CB8AC3E}">
        <p14:creationId xmlns:p14="http://schemas.microsoft.com/office/powerpoint/2010/main" val="971596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 checklist!*</a:t>
            </a:r>
          </a:p>
          <a:p>
            <a:endParaRPr lang="en-US" dirty="0"/>
          </a:p>
          <a:p>
            <a:r>
              <a:rPr lang="en-US" dirty="0"/>
              <a:t>Legal Name fields can</a:t>
            </a:r>
            <a:r>
              <a:rPr lang="en-US" baseline="0" dirty="0"/>
              <a:t> be used if the name that needs to be printed on W2 differs from the name desired on the employee’s check. </a:t>
            </a:r>
            <a:endParaRPr lang="en-US" dirty="0"/>
          </a:p>
          <a:p>
            <a:endParaRPr lang="en-US" dirty="0"/>
          </a:p>
          <a:p>
            <a:r>
              <a:rPr lang="en-US" dirty="0"/>
              <a:t>Core &gt; Employee &gt; </a:t>
            </a:r>
            <a:r>
              <a:rPr lang="en-US" baseline="0" dirty="0"/>
              <a:t>More &gt; Legal Name &gt; add First and Last Name to grid. </a:t>
            </a:r>
          </a:p>
          <a:p>
            <a:endParaRPr lang="en-US" baseline="0" dirty="0"/>
          </a:p>
          <a:p>
            <a:r>
              <a:rPr lang="en-US" baseline="0" dirty="0"/>
              <a:t>Use Advanced Query to find anyone with Legal Name fields filled out and verify.</a:t>
            </a:r>
          </a:p>
          <a:p>
            <a:endParaRPr lang="en-US" baseline="0" dirty="0"/>
          </a:p>
        </p:txBody>
      </p:sp>
      <p:sp>
        <p:nvSpPr>
          <p:cNvPr id="4" name="Slide Number Placeholder 3"/>
          <p:cNvSpPr>
            <a:spLocks noGrp="1"/>
          </p:cNvSpPr>
          <p:nvPr>
            <p:ph type="sldNum" sz="quarter" idx="10"/>
          </p:nvPr>
        </p:nvSpPr>
        <p:spPr/>
        <p:txBody>
          <a:bodyPr/>
          <a:lstStyle/>
          <a:p>
            <a:fld id="{D24BC6BD-430E-4EEF-9DCA-EF855C31C254}" type="slidenum">
              <a:rPr lang="en-US" smtClean="0"/>
              <a:t>12</a:t>
            </a:fld>
            <a:endParaRPr lang="en-US"/>
          </a:p>
        </p:txBody>
      </p:sp>
    </p:spTree>
    <p:extLst>
      <p:ext uri="{BB962C8B-B14F-4D97-AF65-F5344CB8AC3E}">
        <p14:creationId xmlns:p14="http://schemas.microsoft.com/office/powerpoint/2010/main" val="489818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13</a:t>
            </a:fld>
            <a:endParaRPr lang="en-US"/>
          </a:p>
        </p:txBody>
      </p:sp>
    </p:spTree>
    <p:extLst>
      <p:ext uri="{BB962C8B-B14F-4D97-AF65-F5344CB8AC3E}">
        <p14:creationId xmlns:p14="http://schemas.microsoft.com/office/powerpoint/2010/main" val="1560310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14</a:t>
            </a:fld>
            <a:endParaRPr lang="en-US"/>
          </a:p>
        </p:txBody>
      </p:sp>
    </p:spTree>
    <p:extLst>
      <p:ext uri="{BB962C8B-B14F-4D97-AF65-F5344CB8AC3E}">
        <p14:creationId xmlns:p14="http://schemas.microsoft.com/office/powerpoint/2010/main" val="135945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15</a:t>
            </a:fld>
            <a:endParaRPr lang="en-US"/>
          </a:p>
        </p:txBody>
      </p:sp>
    </p:spTree>
    <p:extLst>
      <p:ext uri="{BB962C8B-B14F-4D97-AF65-F5344CB8AC3E}">
        <p14:creationId xmlns:p14="http://schemas.microsoft.com/office/powerpoint/2010/main" val="408625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4BC6BD-430E-4EEF-9DCA-EF855C31C254}" type="slidenum">
              <a:rPr lang="en-US" smtClean="0"/>
              <a:t>16</a:t>
            </a:fld>
            <a:endParaRPr lang="en-US"/>
          </a:p>
        </p:txBody>
      </p:sp>
    </p:spTree>
    <p:extLst>
      <p:ext uri="{BB962C8B-B14F-4D97-AF65-F5344CB8AC3E}">
        <p14:creationId xmlns:p14="http://schemas.microsoft.com/office/powerpoint/2010/main" val="3842268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17</a:t>
            </a:fld>
            <a:endParaRPr lang="en-US"/>
          </a:p>
        </p:txBody>
      </p:sp>
    </p:spTree>
    <p:extLst>
      <p:ext uri="{BB962C8B-B14F-4D97-AF65-F5344CB8AC3E}">
        <p14:creationId xmlns:p14="http://schemas.microsoft.com/office/powerpoint/2010/main" val="2464568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18</a:t>
            </a:fld>
            <a:endParaRPr lang="en-US"/>
          </a:p>
        </p:txBody>
      </p:sp>
    </p:spTree>
    <p:extLst>
      <p:ext uri="{BB962C8B-B14F-4D97-AF65-F5344CB8AC3E}">
        <p14:creationId xmlns:p14="http://schemas.microsoft.com/office/powerpoint/2010/main" val="1160364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running just the report, can check</a:t>
            </a:r>
            <a:r>
              <a:rPr lang="en-US" baseline="0" dirty="0"/>
              <a:t> “Include Fringe Benefits in Box 14” and select the PR Items to print on the report.</a:t>
            </a:r>
          </a:p>
          <a:p>
            <a:endParaRPr lang="en-US" baseline="0" dirty="0"/>
          </a:p>
          <a:p>
            <a:r>
              <a:rPr lang="en-US" baseline="0" dirty="0"/>
              <a:t>View W2 Report Summary &gt; Tax Withheld.</a:t>
            </a:r>
          </a:p>
          <a:p>
            <a:endParaRPr lang="en-US" baseline="0" dirty="0"/>
          </a:p>
          <a:p>
            <a:r>
              <a:rPr lang="en-US" baseline="0" dirty="0"/>
              <a:t>Can run an Earnings Register for the whole year and look at the Employee Amounts under Payment Totals.</a:t>
            </a:r>
          </a:p>
          <a:p>
            <a:endParaRPr lang="en-US" baseline="0" dirty="0"/>
          </a:p>
          <a:p>
            <a:r>
              <a:rPr lang="en-US" baseline="0" dirty="0"/>
              <a:t>Can also use Quarter Report and look at the YTD Totals under Deduction Item Summary.</a:t>
            </a:r>
          </a:p>
        </p:txBody>
      </p:sp>
      <p:sp>
        <p:nvSpPr>
          <p:cNvPr id="4" name="Slide Number Placeholder 3"/>
          <p:cNvSpPr>
            <a:spLocks noGrp="1"/>
          </p:cNvSpPr>
          <p:nvPr>
            <p:ph type="sldNum" sz="quarter" idx="10"/>
          </p:nvPr>
        </p:nvSpPr>
        <p:spPr/>
        <p:txBody>
          <a:bodyPr/>
          <a:lstStyle/>
          <a:p>
            <a:fld id="{D24BC6BD-430E-4EEF-9DCA-EF855C31C254}" type="slidenum">
              <a:rPr lang="en-US" smtClean="0"/>
              <a:t>19</a:t>
            </a:fld>
            <a:endParaRPr lang="en-US"/>
          </a:p>
        </p:txBody>
      </p:sp>
    </p:spTree>
    <p:extLst>
      <p:ext uri="{BB962C8B-B14F-4D97-AF65-F5344CB8AC3E}">
        <p14:creationId xmlns:p14="http://schemas.microsoft.com/office/powerpoint/2010/main" val="211367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BC6BD-430E-4EEF-9DCA-EF855C31C254}" type="slidenum">
              <a:rPr lang="en-US" smtClean="0"/>
              <a:t>2</a:t>
            </a:fld>
            <a:endParaRPr lang="en-US"/>
          </a:p>
        </p:txBody>
      </p:sp>
    </p:spTree>
    <p:extLst>
      <p:ext uri="{BB962C8B-B14F-4D97-AF65-F5344CB8AC3E}">
        <p14:creationId xmlns:p14="http://schemas.microsoft.com/office/powerpoint/2010/main" val="1107958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Output is W2</a:t>
            </a:r>
            <a:r>
              <a:rPr lang="en-US" baseline="0" dirty="0"/>
              <a:t> Form Data.XML</a:t>
            </a:r>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20</a:t>
            </a:fld>
            <a:endParaRPr lang="en-US"/>
          </a:p>
        </p:txBody>
      </p:sp>
    </p:spTree>
    <p:extLst>
      <p:ext uri="{BB962C8B-B14F-4D97-AF65-F5344CB8AC3E}">
        <p14:creationId xmlns:p14="http://schemas.microsoft.com/office/powerpoint/2010/main" val="4029082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Output</a:t>
            </a:r>
            <a:r>
              <a:rPr lang="en-US" baseline="0" dirty="0"/>
              <a:t> is </a:t>
            </a:r>
            <a:r>
              <a:rPr lang="en-US" dirty="0"/>
              <a:t>W2TAPE.TXT</a:t>
            </a:r>
          </a:p>
        </p:txBody>
      </p:sp>
      <p:sp>
        <p:nvSpPr>
          <p:cNvPr id="4" name="Slide Number Placeholder 3"/>
          <p:cNvSpPr>
            <a:spLocks noGrp="1"/>
          </p:cNvSpPr>
          <p:nvPr>
            <p:ph type="sldNum" sz="quarter" idx="10"/>
          </p:nvPr>
        </p:nvSpPr>
        <p:spPr/>
        <p:txBody>
          <a:bodyPr/>
          <a:lstStyle/>
          <a:p>
            <a:fld id="{D24BC6BD-430E-4EEF-9DCA-EF855C31C254}" type="slidenum">
              <a:rPr lang="en-US" smtClean="0"/>
              <a:t>21</a:t>
            </a:fld>
            <a:endParaRPr lang="en-US"/>
          </a:p>
        </p:txBody>
      </p:sp>
    </p:spTree>
    <p:extLst>
      <p:ext uri="{BB962C8B-B14F-4D97-AF65-F5344CB8AC3E}">
        <p14:creationId xmlns:p14="http://schemas.microsoft.com/office/powerpoint/2010/main" val="356248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Output is W2OH.txt</a:t>
            </a:r>
          </a:p>
        </p:txBody>
      </p:sp>
      <p:sp>
        <p:nvSpPr>
          <p:cNvPr id="4" name="Slide Number Placeholder 3"/>
          <p:cNvSpPr>
            <a:spLocks noGrp="1"/>
          </p:cNvSpPr>
          <p:nvPr>
            <p:ph type="sldNum" sz="quarter" idx="10"/>
          </p:nvPr>
        </p:nvSpPr>
        <p:spPr/>
        <p:txBody>
          <a:bodyPr/>
          <a:lstStyle/>
          <a:p>
            <a:fld id="{D24BC6BD-430E-4EEF-9DCA-EF855C31C254}" type="slidenum">
              <a:rPr lang="en-US" smtClean="0"/>
              <a:t>22</a:t>
            </a:fld>
            <a:endParaRPr lang="en-US"/>
          </a:p>
        </p:txBody>
      </p:sp>
    </p:spTree>
    <p:extLst>
      <p:ext uri="{BB962C8B-B14F-4D97-AF65-F5344CB8AC3E}">
        <p14:creationId xmlns:p14="http://schemas.microsoft.com/office/powerpoint/2010/main" val="3956970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cities</a:t>
            </a:r>
            <a:r>
              <a:rPr lang="en-US" baseline="0" dirty="0"/>
              <a:t> like this checked, but you can verify with the city if they need this information.</a:t>
            </a:r>
          </a:p>
          <a:p>
            <a:endParaRPr lang="en-US" baseline="0" dirty="0"/>
          </a:p>
          <a:p>
            <a:r>
              <a:rPr lang="en-US" baseline="0" dirty="0"/>
              <a:t>Output is W2CITY_XXXXX.TXT</a:t>
            </a:r>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23</a:t>
            </a:fld>
            <a:endParaRPr lang="en-US"/>
          </a:p>
        </p:txBody>
      </p:sp>
    </p:spTree>
    <p:extLst>
      <p:ext uri="{BB962C8B-B14F-4D97-AF65-F5344CB8AC3E}">
        <p14:creationId xmlns:p14="http://schemas.microsoft.com/office/powerpoint/2010/main" val="1576026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Output is W2RITA.TXT</a:t>
            </a:r>
          </a:p>
        </p:txBody>
      </p:sp>
      <p:sp>
        <p:nvSpPr>
          <p:cNvPr id="4" name="Slide Number Placeholder 3"/>
          <p:cNvSpPr>
            <a:spLocks noGrp="1"/>
          </p:cNvSpPr>
          <p:nvPr>
            <p:ph type="sldNum" sz="quarter" idx="10"/>
          </p:nvPr>
        </p:nvSpPr>
        <p:spPr/>
        <p:txBody>
          <a:bodyPr/>
          <a:lstStyle/>
          <a:p>
            <a:fld id="{D24BC6BD-430E-4EEF-9DCA-EF855C31C254}" type="slidenum">
              <a:rPr lang="en-US" smtClean="0"/>
              <a:t>24</a:t>
            </a:fld>
            <a:endParaRPr lang="en-US"/>
          </a:p>
        </p:txBody>
      </p:sp>
    </p:spTree>
    <p:extLst>
      <p:ext uri="{BB962C8B-B14F-4D97-AF65-F5344CB8AC3E}">
        <p14:creationId xmlns:p14="http://schemas.microsoft.com/office/powerpoint/2010/main" val="3572146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Files</a:t>
            </a:r>
            <a:r>
              <a:rPr lang="en-US" baseline="0" dirty="0"/>
              <a:t> to be uploaded to the secure site by Friday, Jan. 10:</a:t>
            </a:r>
          </a:p>
          <a:p>
            <a:endParaRPr lang="en-US" baseline="0" dirty="0"/>
          </a:p>
          <a:p>
            <a:r>
              <a:rPr lang="en-US" baseline="0" dirty="0"/>
              <a:t>-Federal submission files - .xml and .txt</a:t>
            </a:r>
          </a:p>
          <a:p>
            <a:r>
              <a:rPr lang="en-US" baseline="0" dirty="0"/>
              <a:t>-State submission files - .txt (we only submit Ohio on your behalf, you submit other states yourself)</a:t>
            </a:r>
          </a:p>
          <a:p>
            <a:r>
              <a:rPr lang="en-US" baseline="0" dirty="0"/>
              <a:t>-City submission files - .txt (Canfield)</a:t>
            </a:r>
          </a:p>
          <a:p>
            <a:r>
              <a:rPr lang="en-US" baseline="0" dirty="0"/>
              <a:t>-RITA submission file - .txt</a:t>
            </a:r>
          </a:p>
          <a:p>
            <a:endParaRPr lang="en-US" baseline="0" dirty="0"/>
          </a:p>
          <a:p>
            <a:r>
              <a:rPr lang="en-US" dirty="0"/>
              <a:t>Post</a:t>
            </a:r>
            <a:r>
              <a:rPr lang="en-US" baseline="0" dirty="0"/>
              <a:t> Closing:</a:t>
            </a:r>
          </a:p>
          <a:p>
            <a:endParaRPr lang="en-US" baseline="0" dirty="0"/>
          </a:p>
          <a:p>
            <a:r>
              <a:rPr lang="en-US" baseline="0" dirty="0"/>
              <a:t>Verify Report Bundles - Utilities &gt; File Archive &gt; Payroll Archive &gt; filter by year &gt; click 2023 - Calendar Year Reports </a:t>
            </a:r>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26</a:t>
            </a:fld>
            <a:endParaRPr lang="en-US"/>
          </a:p>
        </p:txBody>
      </p:sp>
    </p:spTree>
    <p:extLst>
      <p:ext uri="{BB962C8B-B14F-4D97-AF65-F5344CB8AC3E}">
        <p14:creationId xmlns:p14="http://schemas.microsoft.com/office/powerpoint/2010/main" val="164191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3</a:t>
            </a:fld>
            <a:endParaRPr lang="en-US"/>
          </a:p>
        </p:txBody>
      </p:sp>
    </p:spTree>
    <p:extLst>
      <p:ext uri="{BB962C8B-B14F-4D97-AF65-F5344CB8AC3E}">
        <p14:creationId xmlns:p14="http://schemas.microsoft.com/office/powerpoint/2010/main" val="226913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4BC6BD-430E-4EEF-9DCA-EF855C31C254}" type="slidenum">
              <a:rPr lang="en-US" smtClean="0"/>
              <a:t>4</a:t>
            </a:fld>
            <a:endParaRPr lang="en-US"/>
          </a:p>
        </p:txBody>
      </p:sp>
    </p:spTree>
    <p:extLst>
      <p:ext uri="{BB962C8B-B14F-4D97-AF65-F5344CB8AC3E}">
        <p14:creationId xmlns:p14="http://schemas.microsoft.com/office/powerpoint/2010/main" val="269720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4BC6BD-430E-4EEF-9DCA-EF855C31C254}" type="slidenum">
              <a:rPr lang="en-US" smtClean="0"/>
              <a:t>5</a:t>
            </a:fld>
            <a:endParaRPr lang="en-US"/>
          </a:p>
        </p:txBody>
      </p:sp>
    </p:spTree>
    <p:extLst>
      <p:ext uri="{BB962C8B-B14F-4D97-AF65-F5344CB8AC3E}">
        <p14:creationId xmlns:p14="http://schemas.microsoft.com/office/powerpoint/2010/main" val="323895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IRS, the cost of group-life insurance an employer provides to an employee for coverage over $50k is to be included in wages reported for the employee. </a:t>
            </a:r>
            <a:endParaRPr lang="en-US" dirty="0"/>
          </a:p>
          <a:p>
            <a:endParaRPr lang="en-US" dirty="0"/>
          </a:p>
          <a:p>
            <a:r>
              <a:rPr lang="en-US" dirty="0"/>
              <a:t>The tax amounts for Medicare and SS will be calculated,</a:t>
            </a:r>
            <a:r>
              <a:rPr lang="en-US" baseline="0" dirty="0"/>
              <a:t> but no Federal, State, or OSDI tax amounts will be calculated. The software provides ability to withhold city tax and can be activated by checking the “Tax Non Cash Earn” box on the city tax record box under Core &gt; PR Item Configuration.</a:t>
            </a:r>
          </a:p>
          <a:p>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6</a:t>
            </a:fld>
            <a:endParaRPr lang="en-US"/>
          </a:p>
        </p:txBody>
      </p:sp>
    </p:spTree>
    <p:extLst>
      <p:ext uri="{BB962C8B-B14F-4D97-AF65-F5344CB8AC3E}">
        <p14:creationId xmlns:p14="http://schemas.microsoft.com/office/powerpoint/2010/main" val="272089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Life Insurance</a:t>
            </a:r>
            <a:r>
              <a:rPr lang="en-US" baseline="0" dirty="0"/>
              <a:t> Premium Pay Type was not posted prior to the last pay, then adjustments will need made to the 001 Federal Payroll Item under Core &gt; Adjustments. Put in a ticket and we will provide directions.</a:t>
            </a:r>
            <a:endParaRPr lang="en-US" dirty="0"/>
          </a:p>
          <a:p>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7</a:t>
            </a:fld>
            <a:endParaRPr lang="en-US"/>
          </a:p>
        </p:txBody>
      </p:sp>
    </p:spTree>
    <p:extLst>
      <p:ext uri="{BB962C8B-B14F-4D97-AF65-F5344CB8AC3E}">
        <p14:creationId xmlns:p14="http://schemas.microsoft.com/office/powerpoint/2010/main" val="84890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BC6BD-430E-4EEF-9DCA-EF855C31C254}" type="slidenum">
              <a:rPr lang="en-US" smtClean="0"/>
              <a:t>8</a:t>
            </a:fld>
            <a:endParaRPr lang="en-US"/>
          </a:p>
        </p:txBody>
      </p:sp>
    </p:spTree>
    <p:extLst>
      <p:ext uri="{BB962C8B-B14F-4D97-AF65-F5344CB8AC3E}">
        <p14:creationId xmlns:p14="http://schemas.microsoft.com/office/powerpoint/2010/main" val="184753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cities need to have Tax Entity Code. Contact the city tax department regarding their entity code if you have any questions.</a:t>
            </a:r>
          </a:p>
        </p:txBody>
      </p:sp>
      <p:sp>
        <p:nvSpPr>
          <p:cNvPr id="4" name="Slide Number Placeholder 3"/>
          <p:cNvSpPr>
            <a:spLocks noGrp="1"/>
          </p:cNvSpPr>
          <p:nvPr>
            <p:ph type="sldNum" sz="quarter" idx="10"/>
          </p:nvPr>
        </p:nvSpPr>
        <p:spPr/>
        <p:txBody>
          <a:bodyPr/>
          <a:lstStyle/>
          <a:p>
            <a:fld id="{D24BC6BD-430E-4EEF-9DCA-EF855C31C254}" type="slidenum">
              <a:rPr lang="en-US" smtClean="0"/>
              <a:t>9</a:t>
            </a:fld>
            <a:endParaRPr lang="en-US"/>
          </a:p>
        </p:txBody>
      </p:sp>
    </p:spTree>
    <p:extLst>
      <p:ext uri="{BB962C8B-B14F-4D97-AF65-F5344CB8AC3E}">
        <p14:creationId xmlns:p14="http://schemas.microsoft.com/office/powerpoint/2010/main" val="213936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134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449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9498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5718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7411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631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0376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1507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910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972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24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930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607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579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90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521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12/2/2024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568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6307481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ritaohio.com/TaxRatesTabl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sa.gov/bso/bsowelcome.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irs.gov/pub/irs-pdf/p15b.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tax.ohio.gov/static/employer_withholding/schooldistricts2023.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0850" y="2367171"/>
            <a:ext cx="8030301" cy="2123658"/>
          </a:xfrm>
          <a:prstGeom prst="rect">
            <a:avLst/>
          </a:prstGeom>
          <a:noFill/>
        </p:spPr>
        <p:txBody>
          <a:bodyPr wrap="square" rtlCol="0">
            <a:spAutoFit/>
          </a:bodyPr>
          <a:lstStyle/>
          <a:p>
            <a:pPr algn="ctr"/>
            <a:r>
              <a:rPr lang="en-US" sz="66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2024 USPS</a:t>
            </a:r>
          </a:p>
          <a:p>
            <a:pPr algn="ctr"/>
            <a:r>
              <a:rPr lang="en-US" sz="66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Calendar Year End</a:t>
            </a:r>
          </a:p>
        </p:txBody>
      </p:sp>
    </p:spTree>
    <p:extLst>
      <p:ext uri="{BB962C8B-B14F-4D97-AF65-F5344CB8AC3E}">
        <p14:creationId xmlns:p14="http://schemas.microsoft.com/office/powerpoint/2010/main" val="2287339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526" y="1454728"/>
            <a:ext cx="10024946" cy="698269"/>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Rita Code</a:t>
            </a:r>
          </a:p>
        </p:txBody>
      </p:sp>
      <p:pic>
        <p:nvPicPr>
          <p:cNvPr id="3" name="Picture 2"/>
          <p:cNvPicPr>
            <a:picLocks noChangeAspect="1"/>
          </p:cNvPicPr>
          <p:nvPr/>
        </p:nvPicPr>
        <p:blipFill>
          <a:blip r:embed="rId3"/>
          <a:stretch>
            <a:fillRect/>
          </a:stretch>
        </p:blipFill>
        <p:spPr>
          <a:xfrm>
            <a:off x="529333" y="2629000"/>
            <a:ext cx="11133333" cy="1600000"/>
          </a:xfrm>
          <a:prstGeom prst="rect">
            <a:avLst/>
          </a:prstGeom>
        </p:spPr>
      </p:pic>
      <p:sp>
        <p:nvSpPr>
          <p:cNvPr id="4" name="Rectangle 3"/>
          <p:cNvSpPr/>
          <p:nvPr/>
        </p:nvSpPr>
        <p:spPr>
          <a:xfrm>
            <a:off x="1788667" y="4565358"/>
            <a:ext cx="8614666" cy="461665"/>
          </a:xfrm>
          <a:prstGeom prst="rect">
            <a:avLst/>
          </a:prstGeom>
        </p:spPr>
        <p:txBody>
          <a:bodyPr wrap="square">
            <a:spAutoFit/>
          </a:bodyPr>
          <a:lstStyle/>
          <a:p>
            <a:pPr algn="ctr"/>
            <a:r>
              <a:rPr lang="en-US" sz="24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hlinkClick r:id="rId4"/>
              </a:rPr>
              <a:t>Tax Rates Table - Regional Income Tax Agency (ritaohio.com)</a:t>
            </a:r>
            <a:endParaRPr lang="en-US" sz="24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8705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54748"/>
            <a:ext cx="9905998" cy="711518"/>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Residence vs Employment</a:t>
            </a:r>
          </a:p>
        </p:txBody>
      </p:sp>
      <p:pic>
        <p:nvPicPr>
          <p:cNvPr id="6" name="Picture 5"/>
          <p:cNvPicPr>
            <a:picLocks noChangeAspect="1"/>
          </p:cNvPicPr>
          <p:nvPr/>
        </p:nvPicPr>
        <p:blipFill rotWithShape="1">
          <a:blip r:embed="rId3"/>
          <a:srcRect b="47513"/>
          <a:stretch/>
        </p:blipFill>
        <p:spPr>
          <a:xfrm>
            <a:off x="1201287" y="1178183"/>
            <a:ext cx="9789427" cy="2080808"/>
          </a:xfrm>
          <a:prstGeom prst="rect">
            <a:avLst/>
          </a:prstGeom>
        </p:spPr>
      </p:pic>
      <p:pic>
        <p:nvPicPr>
          <p:cNvPr id="3" name="Picture 2"/>
          <p:cNvPicPr>
            <a:picLocks noChangeAspect="1"/>
          </p:cNvPicPr>
          <p:nvPr/>
        </p:nvPicPr>
        <p:blipFill>
          <a:blip r:embed="rId4"/>
          <a:stretch>
            <a:fillRect/>
          </a:stretch>
        </p:blipFill>
        <p:spPr>
          <a:xfrm>
            <a:off x="615267" y="3511584"/>
            <a:ext cx="10961466" cy="2806049"/>
          </a:xfrm>
          <a:prstGeom prst="rect">
            <a:avLst/>
          </a:prstGeom>
        </p:spPr>
      </p:pic>
    </p:spTree>
    <p:extLst>
      <p:ext uri="{BB962C8B-B14F-4D97-AF65-F5344CB8AC3E}">
        <p14:creationId xmlns:p14="http://schemas.microsoft.com/office/powerpoint/2010/main" val="71836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533" y="959339"/>
            <a:ext cx="7872935" cy="719831"/>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Check Legal Name Field </a:t>
            </a:r>
          </a:p>
        </p:txBody>
      </p:sp>
      <p:pic>
        <p:nvPicPr>
          <p:cNvPr id="3" name="Picture 2"/>
          <p:cNvPicPr>
            <a:picLocks noChangeAspect="1"/>
          </p:cNvPicPr>
          <p:nvPr/>
        </p:nvPicPr>
        <p:blipFill>
          <a:blip r:embed="rId3"/>
          <a:stretch>
            <a:fillRect/>
          </a:stretch>
        </p:blipFill>
        <p:spPr>
          <a:xfrm>
            <a:off x="408940" y="2209656"/>
            <a:ext cx="11374120" cy="2536911"/>
          </a:xfrm>
          <a:prstGeom prst="rect">
            <a:avLst/>
          </a:prstGeom>
        </p:spPr>
      </p:pic>
    </p:spTree>
    <p:extLst>
      <p:ext uri="{BB962C8B-B14F-4D97-AF65-F5344CB8AC3E}">
        <p14:creationId xmlns:p14="http://schemas.microsoft.com/office/powerpoint/2010/main" val="78135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1987572"/>
            <a:ext cx="9905998" cy="1905000"/>
          </a:xfrm>
        </p:spPr>
        <p:txBody>
          <a:bodyPr>
            <a:normAutofit/>
          </a:bodyPr>
          <a:lstStyle/>
          <a:p>
            <a:pPr algn="ctr"/>
            <a:r>
              <a:rPr lang="en-US" sz="6000" dirty="0">
                <a:solidFill>
                  <a:schemeClr val="tx1"/>
                </a:solidFill>
                <a:latin typeface="Segoe UI Black" panose="020B0A02040204020203" pitchFamily="34" charset="0"/>
                <a:ea typeface="Segoe UI Black" panose="020B0A02040204020203" pitchFamily="34" charset="0"/>
              </a:rPr>
              <a:t>Month end closing</a:t>
            </a:r>
          </a:p>
        </p:txBody>
      </p:sp>
      <p:sp>
        <p:nvSpPr>
          <p:cNvPr id="4" name="TextBox 3"/>
          <p:cNvSpPr txBox="1"/>
          <p:nvPr/>
        </p:nvSpPr>
        <p:spPr>
          <a:xfrm>
            <a:off x="1934965" y="3621976"/>
            <a:ext cx="8322067" cy="1200329"/>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Follow normal Month End closing checklist and procedures</a:t>
            </a:r>
          </a:p>
        </p:txBody>
      </p:sp>
    </p:spTree>
    <p:extLst>
      <p:ext uri="{BB962C8B-B14F-4D97-AF65-F5344CB8AC3E}">
        <p14:creationId xmlns:p14="http://schemas.microsoft.com/office/powerpoint/2010/main" val="68750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14154"/>
            <a:ext cx="9905998" cy="1905000"/>
          </a:xfrm>
        </p:spPr>
        <p:txBody>
          <a:bodyPr>
            <a:normAutofit/>
          </a:bodyPr>
          <a:lstStyle/>
          <a:p>
            <a:pPr algn="ctr"/>
            <a:r>
              <a:rPr lang="en-US" sz="6000" dirty="0">
                <a:solidFill>
                  <a:schemeClr val="tx1"/>
                </a:solidFill>
                <a:latin typeface="Segoe UI Black" panose="020B0A02040204020203" pitchFamily="34" charset="0"/>
                <a:ea typeface="Segoe UI Black" panose="020B0A02040204020203" pitchFamily="34" charset="0"/>
              </a:rPr>
              <a:t>Quarter end closing</a:t>
            </a:r>
          </a:p>
        </p:txBody>
      </p:sp>
      <p:sp>
        <p:nvSpPr>
          <p:cNvPr id="3" name="TextBox 2"/>
          <p:cNvSpPr txBox="1"/>
          <p:nvPr/>
        </p:nvSpPr>
        <p:spPr>
          <a:xfrm>
            <a:off x="1934966" y="2131455"/>
            <a:ext cx="8322067" cy="3785652"/>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Follow normal Quarter End closing checklist and procedures</a:t>
            </a:r>
          </a:p>
          <a:p>
            <a:pPr algn="ctr"/>
            <a:endPar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Verify ODFJS Report, generate submission file, upload to secure site</a:t>
            </a:r>
          </a:p>
          <a:p>
            <a:pPr marL="342900" indent="-342900">
              <a:buFont typeface="Arial" panose="020B0604020202020204" pitchFamily="34" charset="0"/>
              <a:buChar char="•"/>
            </a:pP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Balance Quarter Report</a:t>
            </a:r>
          </a:p>
          <a:p>
            <a:pPr marL="342900" indent="-342900">
              <a:buFont typeface="Arial" panose="020B0604020202020204" pitchFamily="34" charset="0"/>
              <a:buChar char="•"/>
            </a:pP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Complete and file required Quarter End/Annual submission forms</a:t>
            </a:r>
          </a:p>
        </p:txBody>
      </p:sp>
    </p:spTree>
    <p:extLst>
      <p:ext uri="{BB962C8B-B14F-4D97-AF65-F5344CB8AC3E}">
        <p14:creationId xmlns:p14="http://schemas.microsoft.com/office/powerpoint/2010/main" val="146102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354" y="618518"/>
            <a:ext cx="7347292" cy="628391"/>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Payroll Item Balancing</a:t>
            </a:r>
          </a:p>
        </p:txBody>
      </p:sp>
      <p:pic>
        <p:nvPicPr>
          <p:cNvPr id="8" name="Picture 7"/>
          <p:cNvPicPr>
            <a:picLocks noChangeAspect="1"/>
          </p:cNvPicPr>
          <p:nvPr/>
        </p:nvPicPr>
        <p:blipFill>
          <a:blip r:embed="rId3"/>
          <a:stretch>
            <a:fillRect/>
          </a:stretch>
        </p:blipFill>
        <p:spPr>
          <a:xfrm>
            <a:off x="3417338" y="1496291"/>
            <a:ext cx="5357325" cy="969758"/>
          </a:xfrm>
          <a:prstGeom prst="rect">
            <a:avLst/>
          </a:prstGeom>
        </p:spPr>
      </p:pic>
      <p:pic>
        <p:nvPicPr>
          <p:cNvPr id="9" name="Picture 8"/>
          <p:cNvPicPr>
            <a:picLocks noChangeAspect="1"/>
          </p:cNvPicPr>
          <p:nvPr/>
        </p:nvPicPr>
        <p:blipFill>
          <a:blip r:embed="rId4"/>
          <a:stretch>
            <a:fillRect/>
          </a:stretch>
        </p:blipFill>
        <p:spPr>
          <a:xfrm>
            <a:off x="1581715" y="2632221"/>
            <a:ext cx="9028571" cy="1876190"/>
          </a:xfrm>
          <a:prstGeom prst="rect">
            <a:avLst/>
          </a:prstGeom>
        </p:spPr>
      </p:pic>
      <p:pic>
        <p:nvPicPr>
          <p:cNvPr id="10" name="Picture 9"/>
          <p:cNvPicPr>
            <a:picLocks noChangeAspect="1"/>
          </p:cNvPicPr>
          <p:nvPr/>
        </p:nvPicPr>
        <p:blipFill>
          <a:blip r:embed="rId5"/>
          <a:stretch>
            <a:fillRect/>
          </a:stretch>
        </p:blipFill>
        <p:spPr>
          <a:xfrm>
            <a:off x="2267429" y="4674583"/>
            <a:ext cx="7657143" cy="1657143"/>
          </a:xfrm>
          <a:prstGeom prst="rect">
            <a:avLst/>
          </a:prstGeom>
        </p:spPr>
      </p:pic>
    </p:spTree>
    <p:extLst>
      <p:ext uri="{BB962C8B-B14F-4D97-AF65-F5344CB8AC3E}">
        <p14:creationId xmlns:p14="http://schemas.microsoft.com/office/powerpoint/2010/main" val="61036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1" y="1891861"/>
            <a:ext cx="9905998" cy="1905000"/>
          </a:xfrm>
        </p:spPr>
        <p:txBody>
          <a:bodyPr>
            <a:normAutofit/>
          </a:bodyPr>
          <a:lstStyle/>
          <a:p>
            <a:pPr algn="ctr"/>
            <a:r>
              <a:rPr lang="en-US" sz="6000" dirty="0">
                <a:solidFill>
                  <a:schemeClr val="tx1"/>
                </a:solidFill>
                <a:latin typeface="Segoe UI Black" panose="020B0A02040204020203" pitchFamily="34" charset="0"/>
                <a:ea typeface="Segoe UI Black" panose="020B0A02040204020203" pitchFamily="34" charset="0"/>
              </a:rPr>
              <a:t>OAPSE Report</a:t>
            </a:r>
          </a:p>
        </p:txBody>
      </p:sp>
      <p:sp>
        <p:nvSpPr>
          <p:cNvPr id="5" name="Rectangle 4"/>
          <p:cNvSpPr/>
          <p:nvPr/>
        </p:nvSpPr>
        <p:spPr>
          <a:xfrm>
            <a:off x="1522594" y="3442019"/>
            <a:ext cx="9146813" cy="1200329"/>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Generate the OAPSE report and save for reporting of annual wages to OAPSE</a:t>
            </a:r>
          </a:p>
        </p:txBody>
      </p:sp>
    </p:spTree>
    <p:extLst>
      <p:ext uri="{BB962C8B-B14F-4D97-AF65-F5344CB8AC3E}">
        <p14:creationId xmlns:p14="http://schemas.microsoft.com/office/powerpoint/2010/main" val="3461114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1" y="2476500"/>
            <a:ext cx="9905998" cy="1905000"/>
          </a:xfrm>
        </p:spPr>
        <p:txBody>
          <a:bodyPr>
            <a:normAutofit/>
          </a:bodyPr>
          <a:lstStyle/>
          <a:p>
            <a:pPr algn="ctr"/>
            <a:r>
              <a:rPr lang="en-US" sz="6000" dirty="0">
                <a:solidFill>
                  <a:schemeClr val="tx1"/>
                </a:solidFill>
                <a:latin typeface="Segoe UI Black" panose="020B0A02040204020203" pitchFamily="34" charset="0"/>
                <a:ea typeface="Segoe UI Black" panose="020B0A02040204020203" pitchFamily="34" charset="0"/>
              </a:rPr>
              <a:t>W2 Processing</a:t>
            </a:r>
          </a:p>
        </p:txBody>
      </p:sp>
    </p:spTree>
    <p:extLst>
      <p:ext uri="{BB962C8B-B14F-4D97-AF65-F5344CB8AC3E}">
        <p14:creationId xmlns:p14="http://schemas.microsoft.com/office/powerpoint/2010/main" val="4168736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338" y="413801"/>
            <a:ext cx="10141324" cy="1077278"/>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W2 Report and Submission </a:t>
            </a:r>
            <a:br>
              <a:rPr lang="en-US" sz="4800" cap="none" dirty="0">
                <a:solidFill>
                  <a:schemeClr val="tx1"/>
                </a:solidFill>
                <a:latin typeface="Segoe UI Black" panose="020B0A02040204020203" pitchFamily="34" charset="0"/>
                <a:ea typeface="Segoe UI Black" panose="020B0A02040204020203" pitchFamily="34" charset="0"/>
              </a:rPr>
            </a:br>
            <a:r>
              <a:rPr lang="en-US" sz="4800" cap="none" dirty="0">
                <a:solidFill>
                  <a:schemeClr val="tx1"/>
                </a:solidFill>
                <a:latin typeface="Segoe UI Black" panose="020B0A02040204020203" pitchFamily="34" charset="0"/>
                <a:ea typeface="Segoe UI Black" panose="020B0A02040204020203" pitchFamily="34" charset="0"/>
              </a:rPr>
              <a:t>Error Report</a:t>
            </a:r>
          </a:p>
        </p:txBody>
      </p:sp>
      <p:pic>
        <p:nvPicPr>
          <p:cNvPr id="3" name="Picture 2"/>
          <p:cNvPicPr>
            <a:picLocks noChangeAspect="1"/>
          </p:cNvPicPr>
          <p:nvPr/>
        </p:nvPicPr>
        <p:blipFill rotWithShape="1">
          <a:blip r:embed="rId3"/>
          <a:srcRect r="49330"/>
          <a:stretch/>
        </p:blipFill>
        <p:spPr>
          <a:xfrm>
            <a:off x="5750170" y="1840721"/>
            <a:ext cx="5311480" cy="4539780"/>
          </a:xfrm>
          <a:prstGeom prst="rect">
            <a:avLst/>
          </a:prstGeom>
        </p:spPr>
      </p:pic>
      <p:pic>
        <p:nvPicPr>
          <p:cNvPr id="6" name="Picture 5"/>
          <p:cNvPicPr>
            <a:picLocks noChangeAspect="1"/>
          </p:cNvPicPr>
          <p:nvPr/>
        </p:nvPicPr>
        <p:blipFill>
          <a:blip r:embed="rId4"/>
          <a:stretch>
            <a:fillRect/>
          </a:stretch>
        </p:blipFill>
        <p:spPr>
          <a:xfrm>
            <a:off x="1201615" y="1840721"/>
            <a:ext cx="3977054" cy="4542755"/>
          </a:xfrm>
          <a:prstGeom prst="rect">
            <a:avLst/>
          </a:prstGeom>
        </p:spPr>
      </p:pic>
    </p:spTree>
    <p:extLst>
      <p:ext uri="{BB962C8B-B14F-4D97-AF65-F5344CB8AC3E}">
        <p14:creationId xmlns:p14="http://schemas.microsoft.com/office/powerpoint/2010/main" val="129281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254" y="618518"/>
            <a:ext cx="9117492" cy="894398"/>
          </a:xfrm>
        </p:spPr>
        <p:txBody>
          <a:bodyPr>
            <a:noAutofit/>
          </a:bodyPr>
          <a:lstStyle/>
          <a:p>
            <a:pPr algn="ctr"/>
            <a:r>
              <a:rPr lang="en-US" sz="4800" cap="none"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W2 Report and Submission</a:t>
            </a:r>
          </a:p>
        </p:txBody>
      </p:sp>
      <p:pic>
        <p:nvPicPr>
          <p:cNvPr id="7" name="Picture 6"/>
          <p:cNvPicPr>
            <a:picLocks noChangeAspect="1"/>
          </p:cNvPicPr>
          <p:nvPr/>
        </p:nvPicPr>
        <p:blipFill>
          <a:blip r:embed="rId3"/>
          <a:stretch>
            <a:fillRect/>
          </a:stretch>
        </p:blipFill>
        <p:spPr>
          <a:xfrm>
            <a:off x="2719893" y="1591407"/>
            <a:ext cx="6752214" cy="4650386"/>
          </a:xfrm>
          <a:prstGeom prst="rect">
            <a:avLst/>
          </a:prstGeom>
        </p:spPr>
      </p:pic>
    </p:spTree>
    <p:extLst>
      <p:ext uri="{BB962C8B-B14F-4D97-AF65-F5344CB8AC3E}">
        <p14:creationId xmlns:p14="http://schemas.microsoft.com/office/powerpoint/2010/main" val="131782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6534" y="2036342"/>
            <a:ext cx="9098931" cy="3416320"/>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Although the software is now written to permit districts to create and submit their own SSA, Ohio, City RITA, CCA, and State files, ACCESS will continue to submit all data to the respective entities on behalf of the districts.</a:t>
            </a:r>
          </a:p>
        </p:txBody>
      </p:sp>
      <p:sp>
        <p:nvSpPr>
          <p:cNvPr id="6" name="TextBox 5"/>
          <p:cNvSpPr txBox="1"/>
          <p:nvPr/>
        </p:nvSpPr>
        <p:spPr>
          <a:xfrm>
            <a:off x="4177936" y="1014276"/>
            <a:ext cx="3836126"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REMINDER</a:t>
            </a:r>
          </a:p>
        </p:txBody>
      </p:sp>
    </p:spTree>
    <p:extLst>
      <p:ext uri="{BB962C8B-B14F-4D97-AF65-F5344CB8AC3E}">
        <p14:creationId xmlns:p14="http://schemas.microsoft.com/office/powerpoint/2010/main" val="150491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488" y="400154"/>
            <a:ext cx="6385023" cy="836209"/>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Create W2 XML File</a:t>
            </a:r>
          </a:p>
        </p:txBody>
      </p:sp>
      <p:pic>
        <p:nvPicPr>
          <p:cNvPr id="5" name="Picture 4"/>
          <p:cNvPicPr>
            <a:picLocks noChangeAspect="1"/>
          </p:cNvPicPr>
          <p:nvPr/>
        </p:nvPicPr>
        <p:blipFill>
          <a:blip r:embed="rId3"/>
          <a:stretch>
            <a:fillRect/>
          </a:stretch>
        </p:blipFill>
        <p:spPr>
          <a:xfrm>
            <a:off x="2883366" y="1454727"/>
            <a:ext cx="6425268" cy="5181446"/>
          </a:xfrm>
          <a:prstGeom prst="rect">
            <a:avLst/>
          </a:prstGeom>
        </p:spPr>
      </p:pic>
    </p:spTree>
    <p:extLst>
      <p:ext uri="{BB962C8B-B14F-4D97-AF65-F5344CB8AC3E}">
        <p14:creationId xmlns:p14="http://schemas.microsoft.com/office/powerpoint/2010/main" val="2482495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25" y="495689"/>
            <a:ext cx="11019151" cy="686580"/>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Create W2 Federal Submission File</a:t>
            </a:r>
          </a:p>
        </p:txBody>
      </p:sp>
      <p:pic>
        <p:nvPicPr>
          <p:cNvPr id="5" name="Picture 4"/>
          <p:cNvPicPr>
            <a:picLocks noChangeAspect="1"/>
          </p:cNvPicPr>
          <p:nvPr/>
        </p:nvPicPr>
        <p:blipFill>
          <a:blip r:embed="rId3"/>
          <a:stretch>
            <a:fillRect/>
          </a:stretch>
        </p:blipFill>
        <p:spPr>
          <a:xfrm>
            <a:off x="4230693" y="1305099"/>
            <a:ext cx="3730615" cy="5321727"/>
          </a:xfrm>
          <a:prstGeom prst="rect">
            <a:avLst/>
          </a:prstGeom>
        </p:spPr>
      </p:pic>
    </p:spTree>
    <p:extLst>
      <p:ext uri="{BB962C8B-B14F-4D97-AF65-F5344CB8AC3E}">
        <p14:creationId xmlns:p14="http://schemas.microsoft.com/office/powerpoint/2010/main" val="3461265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65" y="441097"/>
            <a:ext cx="10990270" cy="678267"/>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Create W2 State Submission File(s)</a:t>
            </a:r>
          </a:p>
        </p:txBody>
      </p:sp>
      <p:pic>
        <p:nvPicPr>
          <p:cNvPr id="3" name="Picture 2"/>
          <p:cNvPicPr>
            <a:picLocks noChangeAspect="1"/>
          </p:cNvPicPr>
          <p:nvPr/>
        </p:nvPicPr>
        <p:blipFill>
          <a:blip r:embed="rId3"/>
          <a:stretch>
            <a:fillRect/>
          </a:stretch>
        </p:blipFill>
        <p:spPr>
          <a:xfrm>
            <a:off x="4120942" y="1354974"/>
            <a:ext cx="3950116" cy="5194119"/>
          </a:xfrm>
          <a:prstGeom prst="rect">
            <a:avLst/>
          </a:prstGeom>
        </p:spPr>
      </p:pic>
    </p:spTree>
    <p:extLst>
      <p:ext uri="{BB962C8B-B14F-4D97-AF65-F5344CB8AC3E}">
        <p14:creationId xmlns:p14="http://schemas.microsoft.com/office/powerpoint/2010/main" val="4087928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04" y="320236"/>
            <a:ext cx="10842192" cy="778020"/>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Create W2 City Submission File(s)</a:t>
            </a:r>
          </a:p>
        </p:txBody>
      </p:sp>
      <p:pic>
        <p:nvPicPr>
          <p:cNvPr id="5" name="Picture 4"/>
          <p:cNvPicPr>
            <a:picLocks noChangeAspect="1"/>
          </p:cNvPicPr>
          <p:nvPr/>
        </p:nvPicPr>
        <p:blipFill>
          <a:blip r:embed="rId3"/>
          <a:stretch>
            <a:fillRect/>
          </a:stretch>
        </p:blipFill>
        <p:spPr>
          <a:xfrm>
            <a:off x="3162667" y="1330268"/>
            <a:ext cx="5866667" cy="5095238"/>
          </a:xfrm>
          <a:prstGeom prst="rect">
            <a:avLst/>
          </a:prstGeom>
        </p:spPr>
      </p:pic>
    </p:spTree>
    <p:extLst>
      <p:ext uri="{BB962C8B-B14F-4D97-AF65-F5344CB8AC3E}">
        <p14:creationId xmlns:p14="http://schemas.microsoft.com/office/powerpoint/2010/main" val="1533538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130" y="219631"/>
            <a:ext cx="9993740" cy="919337"/>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Create W2 RITA Submission File</a:t>
            </a:r>
          </a:p>
        </p:txBody>
      </p:sp>
      <p:pic>
        <p:nvPicPr>
          <p:cNvPr id="5" name="Picture 4"/>
          <p:cNvPicPr>
            <a:picLocks noChangeAspect="1"/>
          </p:cNvPicPr>
          <p:nvPr/>
        </p:nvPicPr>
        <p:blipFill>
          <a:blip r:embed="rId3"/>
          <a:stretch>
            <a:fillRect/>
          </a:stretch>
        </p:blipFill>
        <p:spPr>
          <a:xfrm>
            <a:off x="4284964" y="1258845"/>
            <a:ext cx="3622072" cy="5210037"/>
          </a:xfrm>
          <a:prstGeom prst="rect">
            <a:avLst/>
          </a:prstGeom>
        </p:spPr>
      </p:pic>
    </p:spTree>
    <p:extLst>
      <p:ext uri="{BB962C8B-B14F-4D97-AF65-F5344CB8AC3E}">
        <p14:creationId xmlns:p14="http://schemas.microsoft.com/office/powerpoint/2010/main" val="72399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146" y="593580"/>
            <a:ext cx="7664334" cy="886086"/>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YTD Report – Earnings and Benefits Report</a:t>
            </a:r>
          </a:p>
        </p:txBody>
      </p:sp>
      <p:pic>
        <p:nvPicPr>
          <p:cNvPr id="6" name="Picture 5"/>
          <p:cNvPicPr>
            <a:picLocks noChangeAspect="1"/>
          </p:cNvPicPr>
          <p:nvPr/>
        </p:nvPicPr>
        <p:blipFill>
          <a:blip r:embed="rId2"/>
          <a:stretch>
            <a:fillRect/>
          </a:stretch>
        </p:blipFill>
        <p:spPr>
          <a:xfrm>
            <a:off x="594833" y="1906696"/>
            <a:ext cx="5415269" cy="4247106"/>
          </a:xfrm>
          <a:prstGeom prst="rect">
            <a:avLst/>
          </a:prstGeom>
        </p:spPr>
      </p:pic>
      <p:pic>
        <p:nvPicPr>
          <p:cNvPr id="7" name="Picture 6"/>
          <p:cNvPicPr>
            <a:picLocks noChangeAspect="1"/>
          </p:cNvPicPr>
          <p:nvPr/>
        </p:nvPicPr>
        <p:blipFill>
          <a:blip r:embed="rId3"/>
          <a:stretch>
            <a:fillRect/>
          </a:stretch>
        </p:blipFill>
        <p:spPr>
          <a:xfrm>
            <a:off x="6176357" y="1906696"/>
            <a:ext cx="5432090" cy="4250415"/>
          </a:xfrm>
          <a:prstGeom prst="rect">
            <a:avLst/>
          </a:prstGeom>
        </p:spPr>
      </p:pic>
    </p:spTree>
    <p:extLst>
      <p:ext uri="{BB962C8B-B14F-4D97-AF65-F5344CB8AC3E}">
        <p14:creationId xmlns:p14="http://schemas.microsoft.com/office/powerpoint/2010/main" val="2541814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1" y="187817"/>
            <a:ext cx="9905998" cy="1905000"/>
          </a:xfrm>
        </p:spPr>
        <p:txBody>
          <a:bodyPr>
            <a:normAutofit/>
          </a:bodyPr>
          <a:lstStyle/>
          <a:p>
            <a:pPr algn="ctr"/>
            <a:r>
              <a:rPr lang="en-US" sz="6000" dirty="0">
                <a:solidFill>
                  <a:schemeClr val="tx1"/>
                </a:solidFill>
                <a:latin typeface="Segoe UI Black" panose="020B0A02040204020203" pitchFamily="34" charset="0"/>
                <a:ea typeface="Segoe UI Black" panose="020B0A02040204020203" pitchFamily="34" charset="0"/>
              </a:rPr>
              <a:t>Final Reminders</a:t>
            </a:r>
          </a:p>
        </p:txBody>
      </p:sp>
      <p:sp>
        <p:nvSpPr>
          <p:cNvPr id="3" name="TextBox 2"/>
          <p:cNvSpPr txBox="1"/>
          <p:nvPr/>
        </p:nvSpPr>
        <p:spPr>
          <a:xfrm>
            <a:off x="1173624" y="1831161"/>
            <a:ext cx="9844752" cy="5078313"/>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Deadline to upload files to the secure site:</a:t>
            </a:r>
          </a:p>
          <a:p>
            <a:pPr algn="ctr"/>
            <a:r>
              <a:rPr lang="en-US"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Friday, January 10, 2025</a:t>
            </a:r>
          </a:p>
          <a:p>
            <a:pPr algn="ctr"/>
            <a:endPar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342900" indent="-342900" algn="ctr">
              <a:buFont typeface="Arial" panose="020B0604020202020204" pitchFamily="34" charset="0"/>
              <a:buChar char="•"/>
            </a:pP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Federal submission files (.xml &amp; .txt)</a:t>
            </a:r>
          </a:p>
          <a:p>
            <a:pPr marL="342900" indent="-342900" algn="ctr">
              <a:buFont typeface="Arial" panose="020B0604020202020204" pitchFamily="34" charset="0"/>
              <a:buChar char="•"/>
            </a:pP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State submission files (.txt)</a:t>
            </a:r>
          </a:p>
          <a:p>
            <a:pPr marL="342900" indent="-342900" algn="ctr">
              <a:buFont typeface="Arial" panose="020B0604020202020204" pitchFamily="34" charset="0"/>
              <a:buChar char="•"/>
            </a:pP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City submission files (.txt)</a:t>
            </a:r>
          </a:p>
          <a:p>
            <a:pPr marL="342900" indent="-342900" algn="ctr">
              <a:buFont typeface="Arial" panose="020B0604020202020204" pitchFamily="34" charset="0"/>
              <a:buChar char="•"/>
            </a:pP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RITA submission file (.txt)</a:t>
            </a:r>
          </a:p>
          <a:p>
            <a:pPr algn="ctr"/>
            <a:endPar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algn="ctr"/>
            <a:r>
              <a:rPr lang="en-US"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Ohio Minimum Wage increasing Jan. 1, 2025 to $10.70/hour</a:t>
            </a:r>
          </a:p>
          <a:p>
            <a:pPr algn="ctr"/>
            <a:endPar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7930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Merry Christmas Clip Art Transparent Background Loadtve - Merry ..."/>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381" b="99048" l="3571" r="97024">
                        <a14:foregroundMark x1="28095" y1="28810" x2="53929" y2="26429"/>
                        <a14:foregroundMark x1="36190" y1="14048" x2="54524" y2="17738"/>
                        <a14:foregroundMark x1="37500" y1="21429" x2="46190" y2="23452"/>
                        <a14:foregroundMark x1="16429" y1="21786" x2="33452" y2="20357"/>
                        <a14:foregroundMark x1="14762" y1="55238" x2="62262" y2="62500"/>
                        <a14:foregroundMark x1="20119" y1="63929" x2="55595" y2="69524"/>
                        <a14:foregroundMark x1="24167" y1="72857" x2="30476" y2="72857"/>
                        <a14:foregroundMark x1="33452" y1="77976" x2="47500" y2="73214"/>
                      </a14:backgroundRemoval>
                    </a14:imgEffect>
                  </a14:imgLayer>
                </a14:imgProps>
              </a:ext>
              <a:ext uri="{28A0092B-C50C-407E-A947-70E740481C1C}">
                <a14:useLocalDpi xmlns:a14="http://schemas.microsoft.com/office/drawing/2010/main" val="0"/>
              </a:ext>
            </a:extLst>
          </a:blip>
          <a:srcRect/>
          <a:stretch>
            <a:fillRect/>
          </a:stretch>
        </p:blipFill>
        <p:spPr bwMode="auto">
          <a:xfrm>
            <a:off x="4160151" y="3020602"/>
            <a:ext cx="4045351" cy="40453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339788" y="77960"/>
            <a:ext cx="8581641" cy="1923622"/>
          </a:xfrm>
        </p:spPr>
        <p:txBody>
          <a:bodyPr>
            <a:normAutofit fontScale="90000"/>
          </a:bodyPr>
          <a:lstStyle/>
          <a:p>
            <a:pPr algn="ctr"/>
            <a:r>
              <a:rPr lang="en-US" sz="10700" cap="none" dirty="0">
                <a:solidFill>
                  <a:schemeClr val="tx1"/>
                </a:solidFill>
                <a:latin typeface="Brush Script MT" panose="03060802040406070304" pitchFamily="66" charset="0"/>
                <a:ea typeface="Segoe UI Black" panose="020B0A02040204020203" pitchFamily="34" charset="0"/>
              </a:rPr>
              <a:t>Merry Christmas &amp;</a:t>
            </a:r>
          </a:p>
        </p:txBody>
      </p:sp>
      <p:sp>
        <p:nvSpPr>
          <p:cNvPr id="7" name="Title 1"/>
          <p:cNvSpPr txBox="1">
            <a:spLocks/>
          </p:cNvSpPr>
          <p:nvPr/>
        </p:nvSpPr>
        <p:spPr>
          <a:xfrm>
            <a:off x="4818580" y="1414481"/>
            <a:ext cx="7184810" cy="19236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9600" cap="none" dirty="0">
                <a:solidFill>
                  <a:schemeClr val="tx1"/>
                </a:solidFill>
                <a:latin typeface="Brush Script MT" panose="03060802040406070304" pitchFamily="66" charset="0"/>
                <a:ea typeface="Segoe UI Black" panose="020B0A02040204020203" pitchFamily="34" charset="0"/>
              </a:rPr>
              <a:t>Happy Holidays</a:t>
            </a:r>
          </a:p>
        </p:txBody>
      </p:sp>
    </p:spTree>
    <p:extLst>
      <p:ext uri="{BB962C8B-B14F-4D97-AF65-F5344CB8AC3E}">
        <p14:creationId xmlns:p14="http://schemas.microsoft.com/office/powerpoint/2010/main" val="416238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476500"/>
            <a:ext cx="9905998" cy="1905000"/>
          </a:xfrm>
        </p:spPr>
        <p:txBody>
          <a:bodyPr>
            <a:noAutofit/>
          </a:bodyPr>
          <a:lstStyle/>
          <a:p>
            <a:pPr algn="ctr"/>
            <a:r>
              <a:rPr lang="en-US" sz="5400" cap="none" dirty="0">
                <a:solidFill>
                  <a:schemeClr val="tx1"/>
                </a:solidFill>
                <a:latin typeface="Segoe UI Black" panose="020B0A02040204020203" pitchFamily="34" charset="0"/>
                <a:ea typeface="Segoe UI Black" panose="020B0A02040204020203" pitchFamily="34" charset="0"/>
              </a:rPr>
              <a:t>PRELIMINARY CYE </a:t>
            </a:r>
            <a:br>
              <a:rPr lang="en-US" sz="5400" cap="none" dirty="0">
                <a:solidFill>
                  <a:schemeClr val="tx1"/>
                </a:solidFill>
                <a:latin typeface="Segoe UI Black" panose="020B0A02040204020203" pitchFamily="34" charset="0"/>
                <a:ea typeface="Segoe UI Black" panose="020B0A02040204020203" pitchFamily="34" charset="0"/>
              </a:rPr>
            </a:br>
            <a:r>
              <a:rPr lang="en-US" sz="5400" cap="none" dirty="0">
                <a:solidFill>
                  <a:schemeClr val="tx1"/>
                </a:solidFill>
                <a:latin typeface="Segoe UI Black" panose="020B0A02040204020203" pitchFamily="34" charset="0"/>
                <a:ea typeface="Segoe UI Black" panose="020B0A02040204020203" pitchFamily="34" charset="0"/>
              </a:rPr>
              <a:t>CLOSING PROCEDURES</a:t>
            </a:r>
          </a:p>
        </p:txBody>
      </p:sp>
    </p:spTree>
    <p:extLst>
      <p:ext uri="{BB962C8B-B14F-4D97-AF65-F5344CB8AC3E}">
        <p14:creationId xmlns:p14="http://schemas.microsoft.com/office/powerpoint/2010/main" val="128578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286BC7-08EF-4E61-B07E-F2E1FE27ED46}"/>
              </a:ext>
            </a:extLst>
          </p:cNvPr>
          <p:cNvSpPr>
            <a:spLocks noGrp="1"/>
          </p:cNvSpPr>
          <p:nvPr>
            <p:ph type="title"/>
          </p:nvPr>
        </p:nvSpPr>
        <p:spPr>
          <a:xfrm>
            <a:off x="1141413" y="609600"/>
            <a:ext cx="9906000" cy="1019503"/>
          </a:xfrm>
        </p:spPr>
        <p:txBody>
          <a:bodyPr>
            <a:normAutofit/>
          </a:bodyPr>
          <a:lstStyle/>
          <a:p>
            <a:pPr algn="ctr"/>
            <a:r>
              <a:rPr lang="en-US" sz="4800" cap="none" dirty="0">
                <a:solidFill>
                  <a:schemeClr val="tx1"/>
                </a:solidFill>
                <a:effectLst>
                  <a:glow rad="38100">
                    <a:schemeClr val="bg1">
                      <a:lumMod val="65000"/>
                      <a:lumOff val="35000"/>
                      <a:alpha val="40000"/>
                    </a:schemeClr>
                  </a:glow>
                </a:effectLst>
                <a:latin typeface="Segoe UI Black" panose="020B0A02040204020203" pitchFamily="34" charset="0"/>
                <a:ea typeface="Segoe UI Black" panose="020B0A02040204020203" pitchFamily="34" charset="0"/>
              </a:rPr>
              <a:t>NEW – SSN Verification</a:t>
            </a:r>
          </a:p>
        </p:txBody>
      </p:sp>
      <p:sp>
        <p:nvSpPr>
          <p:cNvPr id="12" name="TextBox 11">
            <a:extLst>
              <a:ext uri="{FF2B5EF4-FFF2-40B4-BE49-F238E27FC236}">
                <a16:creationId xmlns:a16="http://schemas.microsoft.com/office/drawing/2014/main" id="{1A9AE09A-0810-40BB-B034-E4CFD4158B61}"/>
              </a:ext>
            </a:extLst>
          </p:cNvPr>
          <p:cNvSpPr txBox="1"/>
          <p:nvPr/>
        </p:nvSpPr>
        <p:spPr>
          <a:xfrm>
            <a:off x="1345323" y="1629103"/>
            <a:ext cx="9427779" cy="3046988"/>
          </a:xfrm>
          <a:prstGeom prst="rect">
            <a:avLst/>
          </a:prstGeom>
          <a:noFill/>
        </p:spPr>
        <p:txBody>
          <a:bodyPr wrap="square">
            <a:spAutoFit/>
          </a:bodyPr>
          <a:lstStyle/>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Allows a submission file to be created that can be uploaded to Social Security Administration’s Business Services Online. </a:t>
            </a:r>
          </a:p>
          <a:p>
            <a:pPr marL="800100" lvl="1"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See alert section on </a:t>
            </a: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hlinkClick r:id="rId3"/>
              </a:rPr>
              <a:t>BSO website</a:t>
            </a: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regarding account login information.</a:t>
            </a:r>
          </a:p>
          <a:p>
            <a:pPr marL="342900" indent="-342900">
              <a:buFont typeface="Arial" panose="020B0604020202020204" pitchFamily="34" charset="0"/>
              <a:buChar char="•"/>
            </a:pP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Once you receive the file back from BSO, use the second option to load the results.</a:t>
            </a:r>
          </a:p>
          <a:p>
            <a:pPr marL="342900" indent="-342900">
              <a:buFont typeface="Arial" panose="020B0604020202020204" pitchFamily="34" charset="0"/>
              <a:buChar char="•"/>
            </a:pPr>
            <a:endPar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D5809229-FAAF-4418-8C72-F974608E769F}"/>
              </a:ext>
            </a:extLst>
          </p:cNvPr>
          <p:cNvPicPr>
            <a:picLocks noChangeAspect="1"/>
          </p:cNvPicPr>
          <p:nvPr/>
        </p:nvPicPr>
        <p:blipFill>
          <a:blip r:embed="rId4"/>
          <a:stretch>
            <a:fillRect/>
          </a:stretch>
        </p:blipFill>
        <p:spPr>
          <a:xfrm>
            <a:off x="4008698" y="4221260"/>
            <a:ext cx="4171429" cy="685714"/>
          </a:xfrm>
          <a:prstGeom prst="rect">
            <a:avLst/>
          </a:prstGeom>
        </p:spPr>
      </p:pic>
      <p:pic>
        <p:nvPicPr>
          <p:cNvPr id="6" name="Picture 5">
            <a:extLst>
              <a:ext uri="{FF2B5EF4-FFF2-40B4-BE49-F238E27FC236}">
                <a16:creationId xmlns:a16="http://schemas.microsoft.com/office/drawing/2014/main" id="{7F143967-50DD-43F2-B50C-78D6A8AD7EDB}"/>
              </a:ext>
            </a:extLst>
          </p:cNvPr>
          <p:cNvPicPr>
            <a:picLocks noChangeAspect="1"/>
          </p:cNvPicPr>
          <p:nvPr/>
        </p:nvPicPr>
        <p:blipFill>
          <a:blip r:embed="rId5"/>
          <a:stretch>
            <a:fillRect/>
          </a:stretch>
        </p:blipFill>
        <p:spPr>
          <a:xfrm>
            <a:off x="1141413" y="5298471"/>
            <a:ext cx="4038095" cy="1047619"/>
          </a:xfrm>
          <a:prstGeom prst="rect">
            <a:avLst/>
          </a:prstGeom>
        </p:spPr>
      </p:pic>
      <p:pic>
        <p:nvPicPr>
          <p:cNvPr id="8" name="Picture 7">
            <a:extLst>
              <a:ext uri="{FF2B5EF4-FFF2-40B4-BE49-F238E27FC236}">
                <a16:creationId xmlns:a16="http://schemas.microsoft.com/office/drawing/2014/main" id="{CEBE94EC-E2F0-40AB-B609-98DED59EF591}"/>
              </a:ext>
            </a:extLst>
          </p:cNvPr>
          <p:cNvPicPr>
            <a:picLocks noChangeAspect="1"/>
          </p:cNvPicPr>
          <p:nvPr/>
        </p:nvPicPr>
        <p:blipFill>
          <a:blip r:embed="rId6"/>
          <a:stretch>
            <a:fillRect/>
          </a:stretch>
        </p:blipFill>
        <p:spPr>
          <a:xfrm>
            <a:off x="7362632" y="5228897"/>
            <a:ext cx="4038095" cy="1186769"/>
          </a:xfrm>
          <a:prstGeom prst="rect">
            <a:avLst/>
          </a:prstGeom>
        </p:spPr>
      </p:pic>
      <p:cxnSp>
        <p:nvCxnSpPr>
          <p:cNvPr id="10" name="Straight Arrow Connector 9">
            <a:extLst>
              <a:ext uri="{FF2B5EF4-FFF2-40B4-BE49-F238E27FC236}">
                <a16:creationId xmlns:a16="http://schemas.microsoft.com/office/drawing/2014/main" id="{A17DBB6F-D2A0-48DD-BC8D-384C2CE41B47}"/>
              </a:ext>
            </a:extLst>
          </p:cNvPr>
          <p:cNvCxnSpPr>
            <a:cxnSpLocks/>
          </p:cNvCxnSpPr>
          <p:nvPr/>
        </p:nvCxnSpPr>
        <p:spPr>
          <a:xfrm flipH="1">
            <a:off x="4930844" y="4531439"/>
            <a:ext cx="1786757" cy="611227"/>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8256CCAE-03C8-4085-B22A-8279984E5415}"/>
              </a:ext>
            </a:extLst>
          </p:cNvPr>
          <p:cNvCxnSpPr>
            <a:cxnSpLocks/>
          </p:cNvCxnSpPr>
          <p:nvPr/>
        </p:nvCxnSpPr>
        <p:spPr>
          <a:xfrm>
            <a:off x="7546428" y="4676091"/>
            <a:ext cx="1439917" cy="463468"/>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5857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3051B7-988F-4B58-88AD-15B2674CAE3B}"/>
              </a:ext>
            </a:extLst>
          </p:cNvPr>
          <p:cNvSpPr>
            <a:spLocks noGrp="1"/>
          </p:cNvSpPr>
          <p:nvPr>
            <p:ph type="title"/>
          </p:nvPr>
        </p:nvSpPr>
        <p:spPr>
          <a:xfrm>
            <a:off x="1141413" y="609600"/>
            <a:ext cx="9906000" cy="1019503"/>
          </a:xfrm>
        </p:spPr>
        <p:txBody>
          <a:bodyPr>
            <a:normAutofit/>
          </a:bodyPr>
          <a:lstStyle/>
          <a:p>
            <a:pPr algn="ctr"/>
            <a:r>
              <a:rPr lang="en-US" sz="4800" cap="none" dirty="0">
                <a:solidFill>
                  <a:schemeClr val="tx1"/>
                </a:solidFill>
                <a:effectLst>
                  <a:glow rad="38100">
                    <a:schemeClr val="bg1">
                      <a:lumMod val="65000"/>
                      <a:lumOff val="35000"/>
                      <a:alpha val="40000"/>
                    </a:schemeClr>
                  </a:glow>
                </a:effectLst>
                <a:latin typeface="Segoe UI Black" panose="020B0A02040204020203" pitchFamily="34" charset="0"/>
                <a:ea typeface="Segoe UI Black" panose="020B0A02040204020203" pitchFamily="34" charset="0"/>
              </a:rPr>
              <a:t>DECEMBER UPDATES</a:t>
            </a:r>
          </a:p>
        </p:txBody>
      </p:sp>
      <p:sp>
        <p:nvSpPr>
          <p:cNvPr id="8" name="TextBox 7">
            <a:extLst>
              <a:ext uri="{FF2B5EF4-FFF2-40B4-BE49-F238E27FC236}">
                <a16:creationId xmlns:a16="http://schemas.microsoft.com/office/drawing/2014/main" id="{397B285B-0AE7-46E5-9C7E-BA29C4C81038}"/>
              </a:ext>
            </a:extLst>
          </p:cNvPr>
          <p:cNvSpPr txBox="1"/>
          <p:nvPr/>
        </p:nvSpPr>
        <p:spPr>
          <a:xfrm>
            <a:off x="1975150" y="1891863"/>
            <a:ext cx="8238524" cy="3416320"/>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Update to W2 processing so a payroll item is not included if values are all zeroes.  </a:t>
            </a:r>
          </a:p>
          <a:p>
            <a:pPr algn="ctr"/>
            <a:endPar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algn="ctr"/>
            <a:endPar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algn="ctr"/>
            <a:endPar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algn="ct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W2 Report and W2 City is updated to display and allow selection of Tax Entity Codes from a dropdown. </a:t>
            </a:r>
          </a:p>
          <a:p>
            <a:pPr algn="ctr"/>
            <a:endPar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algn="ctr"/>
            <a:endPar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1028" name="Picture 4">
            <a:extLst>
              <a:ext uri="{FF2B5EF4-FFF2-40B4-BE49-F238E27FC236}">
                <a16:creationId xmlns:a16="http://schemas.microsoft.com/office/drawing/2014/main" id="{83BBEFD4-F491-4973-B0F7-068AB8D63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597" y="2964463"/>
            <a:ext cx="69056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2547A87-F966-4BBC-A802-41C2C030A423}"/>
              </a:ext>
            </a:extLst>
          </p:cNvPr>
          <p:cNvPicPr>
            <a:picLocks noChangeAspect="1"/>
          </p:cNvPicPr>
          <p:nvPr/>
        </p:nvPicPr>
        <p:blipFill>
          <a:blip r:embed="rId4"/>
          <a:stretch>
            <a:fillRect/>
          </a:stretch>
        </p:blipFill>
        <p:spPr>
          <a:xfrm>
            <a:off x="2326709" y="4920718"/>
            <a:ext cx="7535400" cy="415173"/>
          </a:xfrm>
          <a:prstGeom prst="rect">
            <a:avLst/>
          </a:prstGeom>
        </p:spPr>
      </p:pic>
    </p:spTree>
    <p:extLst>
      <p:ext uri="{BB962C8B-B14F-4D97-AF65-F5344CB8AC3E}">
        <p14:creationId xmlns:p14="http://schemas.microsoft.com/office/powerpoint/2010/main" val="23972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078" y="269383"/>
            <a:ext cx="8453840" cy="969213"/>
          </a:xfrm>
        </p:spPr>
        <p:txBody>
          <a:bodyPr>
            <a:normAutofit/>
          </a:bodyPr>
          <a:lstStyle/>
          <a:p>
            <a:pPr algn="ctr"/>
            <a:r>
              <a:rPr lang="en-US" sz="4800" cap="none" dirty="0">
                <a:solidFill>
                  <a:schemeClr val="tx1"/>
                </a:solidFill>
                <a:effectLst>
                  <a:glow rad="38100">
                    <a:schemeClr val="bg1">
                      <a:lumMod val="65000"/>
                      <a:lumOff val="35000"/>
                      <a:alpha val="40000"/>
                    </a:schemeClr>
                  </a:glow>
                </a:effectLst>
                <a:latin typeface="Segoe UI Black" panose="020B0A02040204020203" pitchFamily="34" charset="0"/>
                <a:ea typeface="Segoe UI Black" panose="020B0A02040204020203" pitchFamily="34" charset="0"/>
              </a:rPr>
              <a:t>Life Insurance Premium</a:t>
            </a:r>
          </a:p>
        </p:txBody>
      </p:sp>
      <p:sp>
        <p:nvSpPr>
          <p:cNvPr id="5" name="TextBox 4"/>
          <p:cNvSpPr txBox="1"/>
          <p:nvPr/>
        </p:nvSpPr>
        <p:spPr>
          <a:xfrm>
            <a:off x="700419" y="1238596"/>
            <a:ext cx="10791158" cy="1569660"/>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Process Life Insurance Pay Types for employees that are provided life insurance premiums over $50,000 </a:t>
            </a:r>
            <a:r>
              <a:rPr lang="en-US" sz="3200" b="1"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before your last payroll </a:t>
            </a:r>
            <a:r>
              <a:rPr lang="en-US" sz="32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of the calendar year</a:t>
            </a:r>
          </a:p>
        </p:txBody>
      </p:sp>
      <p:pic>
        <p:nvPicPr>
          <p:cNvPr id="6" name="Picture 5"/>
          <p:cNvPicPr>
            <a:picLocks noChangeAspect="1"/>
          </p:cNvPicPr>
          <p:nvPr/>
        </p:nvPicPr>
        <p:blipFill>
          <a:blip r:embed="rId3"/>
          <a:stretch>
            <a:fillRect/>
          </a:stretch>
        </p:blipFill>
        <p:spPr>
          <a:xfrm>
            <a:off x="1224570" y="3105691"/>
            <a:ext cx="9742857" cy="3123809"/>
          </a:xfrm>
          <a:prstGeom prst="rect">
            <a:avLst/>
          </a:prstGeom>
        </p:spPr>
      </p:pic>
    </p:spTree>
    <p:extLst>
      <p:ext uri="{BB962C8B-B14F-4D97-AF65-F5344CB8AC3E}">
        <p14:creationId xmlns:p14="http://schemas.microsoft.com/office/powerpoint/2010/main" val="40163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20538"/>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IRS publication 15-B</a:t>
            </a:r>
          </a:p>
        </p:txBody>
      </p:sp>
      <p:pic>
        <p:nvPicPr>
          <p:cNvPr id="5" name="Picture 4"/>
          <p:cNvPicPr>
            <a:picLocks noChangeAspect="1"/>
          </p:cNvPicPr>
          <p:nvPr/>
        </p:nvPicPr>
        <p:blipFill>
          <a:blip r:embed="rId3"/>
          <a:stretch>
            <a:fillRect/>
          </a:stretch>
        </p:blipFill>
        <p:spPr>
          <a:xfrm>
            <a:off x="558022" y="2101950"/>
            <a:ext cx="4456221" cy="2865615"/>
          </a:xfrm>
          <a:prstGeom prst="rect">
            <a:avLst/>
          </a:prstGeom>
        </p:spPr>
      </p:pic>
      <p:sp>
        <p:nvSpPr>
          <p:cNvPr id="6" name="Rectangle 5"/>
          <p:cNvSpPr/>
          <p:nvPr/>
        </p:nvSpPr>
        <p:spPr>
          <a:xfrm>
            <a:off x="3698828" y="5630459"/>
            <a:ext cx="4383376" cy="461665"/>
          </a:xfrm>
          <a:prstGeom prst="rect">
            <a:avLst/>
          </a:prstGeom>
        </p:spPr>
        <p:txBody>
          <a:bodyPr wrap="square">
            <a:spAutoFit/>
          </a:bodyPr>
          <a:lstStyle/>
          <a:p>
            <a:pPr algn="ctr"/>
            <a:r>
              <a:rPr lang="en-US" sz="24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hlinkClick r:id="rId4"/>
              </a:rPr>
              <a:t>2023 Publication 15-B (irs.gov)</a:t>
            </a:r>
            <a:endParaRPr lang="en-US" sz="24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7" name="Title 1"/>
          <p:cNvSpPr txBox="1">
            <a:spLocks/>
          </p:cNvSpPr>
          <p:nvPr/>
        </p:nvSpPr>
        <p:spPr>
          <a:xfrm>
            <a:off x="5239817" y="2101950"/>
            <a:ext cx="6267238" cy="2884500"/>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u="sng" cap="none" dirty="0">
                <a:solidFill>
                  <a:schemeClr val="tx1"/>
                </a:solidFill>
                <a:latin typeface="Segoe UI" panose="020B0502040204020203" pitchFamily="34" charset="0"/>
                <a:ea typeface="Segoe UI Black" panose="020B0A02040204020203" pitchFamily="34" charset="0"/>
                <a:cs typeface="Segoe UI" panose="020B0502040204020203" pitchFamily="34" charset="0"/>
              </a:rPr>
              <a:t>Example</a:t>
            </a:r>
            <a:r>
              <a:rPr lang="en-US" sz="2400" b="1" cap="none" dirty="0">
                <a:solidFill>
                  <a:schemeClr val="tx1"/>
                </a:solidFill>
                <a:latin typeface="Segoe UI" panose="020B0502040204020203" pitchFamily="34" charset="0"/>
                <a:ea typeface="Segoe UI Black" panose="020B0A02040204020203" pitchFamily="34" charset="0"/>
                <a:cs typeface="Segoe UI" panose="020B0502040204020203" pitchFamily="34" charset="0"/>
              </a:rPr>
              <a:t>: 35 year old principal has $250,000 group term life insurance for an entire calendar year</a:t>
            </a:r>
          </a:p>
          <a:p>
            <a:pPr algn="ctr"/>
            <a:endParaRPr lang="en-US" sz="2400" b="1" cap="none" dirty="0">
              <a:solidFill>
                <a:schemeClr val="tx1"/>
              </a:solidFill>
              <a:latin typeface="Segoe UI" panose="020B0502040204020203" pitchFamily="34" charset="0"/>
              <a:ea typeface="Segoe UI Black" panose="020B0A02040204020203" pitchFamily="34" charset="0"/>
              <a:cs typeface="Segoe UI" panose="020B0502040204020203" pitchFamily="34" charset="0"/>
            </a:endParaRPr>
          </a:p>
          <a:p>
            <a:pPr algn="ctr"/>
            <a:r>
              <a:rPr lang="en-US" sz="2400" b="1" cap="none" dirty="0">
                <a:solidFill>
                  <a:schemeClr val="tx1"/>
                </a:solidFill>
                <a:latin typeface="Segoe UI" panose="020B0502040204020203" pitchFamily="34" charset="0"/>
                <a:ea typeface="Segoe UI Black" panose="020B0A02040204020203" pitchFamily="34" charset="0"/>
                <a:cs typeface="Segoe UI" panose="020B0502040204020203" pitchFamily="34" charset="0"/>
              </a:rPr>
              <a:t>$250,000 - $50,000 = $200,000 excess coverage</a:t>
            </a:r>
          </a:p>
          <a:p>
            <a:pPr algn="ctr"/>
            <a:endParaRPr lang="en-US" sz="2400" b="1" cap="none" dirty="0">
              <a:solidFill>
                <a:schemeClr val="tx1"/>
              </a:solidFill>
              <a:latin typeface="Segoe UI" panose="020B0502040204020203" pitchFamily="34" charset="0"/>
              <a:ea typeface="Segoe UI Black" panose="020B0A02040204020203" pitchFamily="34" charset="0"/>
              <a:cs typeface="Segoe UI" panose="020B0502040204020203" pitchFamily="34" charset="0"/>
            </a:endParaRPr>
          </a:p>
          <a:p>
            <a:pPr algn="ctr"/>
            <a:r>
              <a:rPr lang="en-US" sz="2400" b="1" cap="none" dirty="0">
                <a:solidFill>
                  <a:schemeClr val="tx1"/>
                </a:solidFill>
                <a:latin typeface="Segoe UI" panose="020B0502040204020203" pitchFamily="34" charset="0"/>
                <a:ea typeface="Segoe UI Black" panose="020B0A02040204020203" pitchFamily="34" charset="0"/>
                <a:cs typeface="Segoe UI" panose="020B0502040204020203" pitchFamily="34" charset="0"/>
              </a:rPr>
              <a:t>$200,000 / $1000 = 200</a:t>
            </a:r>
          </a:p>
          <a:p>
            <a:pPr algn="ctr"/>
            <a:endParaRPr lang="en-US" sz="2400" b="1" cap="none" dirty="0">
              <a:solidFill>
                <a:schemeClr val="tx1"/>
              </a:solidFill>
              <a:latin typeface="Segoe UI" panose="020B0502040204020203" pitchFamily="34" charset="0"/>
              <a:ea typeface="Segoe UI Black" panose="020B0A02040204020203" pitchFamily="34" charset="0"/>
              <a:cs typeface="Segoe UI" panose="020B0502040204020203" pitchFamily="34" charset="0"/>
            </a:endParaRPr>
          </a:p>
          <a:p>
            <a:pPr algn="ctr"/>
            <a:r>
              <a:rPr lang="en-US" sz="2400" b="1" cap="none" dirty="0">
                <a:solidFill>
                  <a:schemeClr val="tx1"/>
                </a:solidFill>
                <a:latin typeface="Segoe UI" panose="020B0502040204020203" pitchFamily="34" charset="0"/>
                <a:ea typeface="Segoe UI Black" panose="020B0A02040204020203" pitchFamily="34" charset="0"/>
                <a:cs typeface="Segoe UI" panose="020B0502040204020203" pitchFamily="34" charset="0"/>
              </a:rPr>
              <a:t>$.09 cost per month x 12 months = $1.08</a:t>
            </a:r>
          </a:p>
          <a:p>
            <a:pPr algn="ctr"/>
            <a:endParaRPr lang="en-US" sz="2400" b="1" cap="none" dirty="0">
              <a:solidFill>
                <a:schemeClr val="tx1"/>
              </a:solidFill>
              <a:latin typeface="Segoe UI" panose="020B0502040204020203" pitchFamily="34" charset="0"/>
              <a:ea typeface="Segoe UI Black" panose="020B0A02040204020203" pitchFamily="34" charset="0"/>
              <a:cs typeface="Segoe UI" panose="020B0502040204020203" pitchFamily="34" charset="0"/>
            </a:endParaRPr>
          </a:p>
          <a:p>
            <a:pPr algn="ctr"/>
            <a:r>
              <a:rPr lang="en-US" sz="2400" b="1" cap="none" dirty="0">
                <a:solidFill>
                  <a:schemeClr val="tx1"/>
                </a:solidFill>
                <a:latin typeface="Segoe UI" panose="020B0502040204020203" pitchFamily="34" charset="0"/>
                <a:ea typeface="Segoe UI Black" panose="020B0A02040204020203" pitchFamily="34" charset="0"/>
                <a:cs typeface="Segoe UI" panose="020B0502040204020203" pitchFamily="34" charset="0"/>
              </a:rPr>
              <a:t>$1.08 x 200 = $216 non-cash earnings amount</a:t>
            </a:r>
          </a:p>
        </p:txBody>
      </p:sp>
    </p:spTree>
    <p:extLst>
      <p:ext uri="{BB962C8B-B14F-4D97-AF65-F5344CB8AC3E}">
        <p14:creationId xmlns:p14="http://schemas.microsoft.com/office/powerpoint/2010/main" val="1564131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95359"/>
            <a:ext cx="9905998" cy="678267"/>
          </a:xfrm>
        </p:spPr>
        <p:txBody>
          <a:bodyPr>
            <a:no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OSDI Code</a:t>
            </a:r>
          </a:p>
        </p:txBody>
      </p:sp>
      <p:pic>
        <p:nvPicPr>
          <p:cNvPr id="6" name="Picture 5"/>
          <p:cNvPicPr>
            <a:picLocks noChangeAspect="1"/>
          </p:cNvPicPr>
          <p:nvPr/>
        </p:nvPicPr>
        <p:blipFill>
          <a:blip r:embed="rId3"/>
          <a:stretch>
            <a:fillRect/>
          </a:stretch>
        </p:blipFill>
        <p:spPr>
          <a:xfrm>
            <a:off x="2007641" y="1195753"/>
            <a:ext cx="8176720" cy="1727147"/>
          </a:xfrm>
          <a:prstGeom prst="rect">
            <a:avLst/>
          </a:prstGeom>
        </p:spPr>
      </p:pic>
      <p:sp>
        <p:nvSpPr>
          <p:cNvPr id="7" name="Rectangle 6"/>
          <p:cNvSpPr/>
          <p:nvPr/>
        </p:nvSpPr>
        <p:spPr>
          <a:xfrm>
            <a:off x="3591147" y="6089188"/>
            <a:ext cx="5009705" cy="523220"/>
          </a:xfrm>
          <a:prstGeom prst="rect">
            <a:avLst/>
          </a:prstGeom>
        </p:spPr>
        <p:txBody>
          <a:bodyPr wrap="none">
            <a:spAutoFit/>
          </a:bodyPr>
          <a:lstStyle/>
          <a:p>
            <a:pPr algn="ctr"/>
            <a:r>
              <a:rPr lang="en-US" sz="24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hlinkClick r:id="rId4"/>
              </a:rPr>
              <a:t>Schooldistricts2023.Pdf</a:t>
            </a:r>
            <a:r>
              <a:rPr lang="en-US" sz="2800" dirty="0">
                <a:latin typeface="Segoe UI" panose="020B0502040204020203" pitchFamily="34" charset="0"/>
                <a:cs typeface="Segoe UI" panose="020B0502040204020203" pitchFamily="34" charset="0"/>
                <a:hlinkClick r:id="rId4"/>
              </a:rPr>
              <a:t> (ohio.gov)</a:t>
            </a:r>
            <a:endParaRPr lang="en-US" sz="2800"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5"/>
          <a:stretch>
            <a:fillRect/>
          </a:stretch>
        </p:blipFill>
        <p:spPr>
          <a:xfrm>
            <a:off x="2007641" y="3248900"/>
            <a:ext cx="8176720" cy="2711877"/>
          </a:xfrm>
          <a:prstGeom prst="rect">
            <a:avLst/>
          </a:prstGeom>
        </p:spPr>
      </p:pic>
    </p:spTree>
    <p:extLst>
      <p:ext uri="{BB962C8B-B14F-4D97-AF65-F5344CB8AC3E}">
        <p14:creationId xmlns:p14="http://schemas.microsoft.com/office/powerpoint/2010/main" val="333089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67434"/>
            <a:ext cx="9905998" cy="902711"/>
          </a:xfrm>
        </p:spPr>
        <p:txBody>
          <a:bodyPr>
            <a:normAutofit/>
          </a:bodyPr>
          <a:lstStyle/>
          <a:p>
            <a:pPr algn="ctr"/>
            <a:r>
              <a:rPr lang="en-US" sz="4800" cap="none" dirty="0">
                <a:solidFill>
                  <a:schemeClr val="tx1"/>
                </a:solidFill>
                <a:latin typeface="Segoe UI Black" panose="020B0A02040204020203" pitchFamily="34" charset="0"/>
                <a:ea typeface="Segoe UI Black" panose="020B0A02040204020203" pitchFamily="34" charset="0"/>
              </a:rPr>
              <a:t>City Tax W2 Abbreviation</a:t>
            </a:r>
          </a:p>
        </p:txBody>
      </p:sp>
      <p:pic>
        <p:nvPicPr>
          <p:cNvPr id="6" name="Picture 5"/>
          <p:cNvPicPr>
            <a:picLocks noChangeAspect="1"/>
          </p:cNvPicPr>
          <p:nvPr/>
        </p:nvPicPr>
        <p:blipFill>
          <a:blip r:embed="rId3"/>
          <a:stretch>
            <a:fillRect/>
          </a:stretch>
        </p:blipFill>
        <p:spPr>
          <a:xfrm>
            <a:off x="1719810" y="1465917"/>
            <a:ext cx="8752381" cy="2114286"/>
          </a:xfrm>
          <a:prstGeom prst="rect">
            <a:avLst/>
          </a:prstGeom>
        </p:spPr>
      </p:pic>
      <p:pic>
        <p:nvPicPr>
          <p:cNvPr id="8" name="Picture 7"/>
          <p:cNvPicPr>
            <a:picLocks noChangeAspect="1"/>
          </p:cNvPicPr>
          <p:nvPr/>
        </p:nvPicPr>
        <p:blipFill>
          <a:blip r:embed="rId4"/>
          <a:stretch>
            <a:fillRect/>
          </a:stretch>
        </p:blipFill>
        <p:spPr>
          <a:xfrm>
            <a:off x="1719810" y="3888905"/>
            <a:ext cx="8752381" cy="1836594"/>
          </a:xfrm>
          <a:prstGeom prst="rect">
            <a:avLst/>
          </a:prstGeom>
        </p:spPr>
      </p:pic>
    </p:spTree>
    <p:extLst>
      <p:ext uri="{BB962C8B-B14F-4D97-AF65-F5344CB8AC3E}">
        <p14:creationId xmlns:p14="http://schemas.microsoft.com/office/powerpoint/2010/main" val="7252027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4088</TotalTime>
  <Words>939</Words>
  <Application>Microsoft Office PowerPoint</Application>
  <PresentationFormat>Widescreen</PresentationFormat>
  <Paragraphs>133</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Brush Script MT</vt:lpstr>
      <vt:lpstr>Calibri</vt:lpstr>
      <vt:lpstr>Century Gothic</vt:lpstr>
      <vt:lpstr>Segoe UI</vt:lpstr>
      <vt:lpstr>Segoe UI Black</vt:lpstr>
      <vt:lpstr>Mesh</vt:lpstr>
      <vt:lpstr>PowerPoint Presentation</vt:lpstr>
      <vt:lpstr>PowerPoint Presentation</vt:lpstr>
      <vt:lpstr>PRELIMINARY CYE  CLOSING PROCEDURES</vt:lpstr>
      <vt:lpstr>NEW – SSN Verification</vt:lpstr>
      <vt:lpstr>DECEMBER UPDATES</vt:lpstr>
      <vt:lpstr>Life Insurance Premium</vt:lpstr>
      <vt:lpstr>IRS publication 15-B</vt:lpstr>
      <vt:lpstr>OSDI Code</vt:lpstr>
      <vt:lpstr>City Tax W2 Abbreviation</vt:lpstr>
      <vt:lpstr>Rita Code</vt:lpstr>
      <vt:lpstr>Residence vs Employment</vt:lpstr>
      <vt:lpstr>Check Legal Name Field </vt:lpstr>
      <vt:lpstr>Month end closing</vt:lpstr>
      <vt:lpstr>Quarter end closing</vt:lpstr>
      <vt:lpstr>Payroll Item Balancing</vt:lpstr>
      <vt:lpstr>OAPSE Report</vt:lpstr>
      <vt:lpstr>W2 Processing</vt:lpstr>
      <vt:lpstr>W2 Report and Submission  Error Report</vt:lpstr>
      <vt:lpstr>W2 Report and Submission</vt:lpstr>
      <vt:lpstr>Create W2 XML File</vt:lpstr>
      <vt:lpstr>Create W2 Federal Submission File</vt:lpstr>
      <vt:lpstr>Create W2 State Submission File(s)</vt:lpstr>
      <vt:lpstr>Create W2 City Submission File(s)</vt:lpstr>
      <vt:lpstr>Create W2 RITA Submission File</vt:lpstr>
      <vt:lpstr>YTD Report – Earnings and Benefits Report</vt:lpstr>
      <vt:lpstr>Final Reminders</vt:lpstr>
      <vt:lpstr>Merry Christmas &amp;</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USPS Calendar Year end</dc:title>
  <dc:creator>Valarie Inboden</dc:creator>
  <cp:lastModifiedBy>Emma Schneider</cp:lastModifiedBy>
  <cp:revision>124</cp:revision>
  <cp:lastPrinted>2023-12-07T13:58:27Z</cp:lastPrinted>
  <dcterms:created xsi:type="dcterms:W3CDTF">2022-12-01T17:59:08Z</dcterms:created>
  <dcterms:modified xsi:type="dcterms:W3CDTF">2024-12-04T01:10:11Z</dcterms:modified>
</cp:coreProperties>
</file>